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26"/>
  </p:notesMasterIdLst>
  <p:sldIdLst>
    <p:sldId id="256" r:id="rId2"/>
    <p:sldId id="258" r:id="rId3"/>
    <p:sldId id="28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40180" autoAdjust="0"/>
  </p:normalViewPr>
  <p:slideViewPr>
    <p:cSldViewPr>
      <p:cViewPr>
        <p:scale>
          <a:sx n="125" d="100"/>
          <a:sy n="125" d="100"/>
        </p:scale>
        <p:origin x="-7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F8AB-BD99-4DFC-85C4-E81B0FA57BE7}" type="datetimeFigureOut">
              <a:rPr lang="pl-PL" smtClean="0"/>
              <a:pPr/>
              <a:t>24.06.2019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18011-3D06-4DD8-A7C1-8D488A3945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345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pbr@praca.gov.p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up.brzeg.pl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POWIATOWY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R Z Ą D   P R A C Y   w   B </a:t>
            </a:r>
            <a:r>
              <a:rPr lang="pl-PL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e g u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CENTRUM AKTYWIZACJI ZAWODOWEJ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49-300 BRZEG, ul. Armii Krajowej 32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REGON 531596705; NIP: 747-12-24-978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tel./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fax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+48/77 444 13 90 do 92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mail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opbr@praca.gov.pl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http://pup.brzeg.pl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18011-3D06-4DD8-A7C1-8D488A39459E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18011-3D06-4DD8-A7C1-8D488A39459E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18011-3D06-4DD8-A7C1-8D488A39459E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A72E75-1A57-4ECB-B5AD-47E60CEE543D}" type="datetimeFigureOut">
              <a:rPr lang="pl-PL" smtClean="0"/>
              <a:pPr/>
              <a:t>24.06.2019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079B07-6C91-4AD3-9F39-3DAC109D7C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push dir="u"/>
      </p:transition>
    </mc:Choice>
    <mc:Fallback xmlns="">
      <p:transition advClick="0" advTm="5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72E75-1A57-4ECB-B5AD-47E60CEE543D}" type="datetimeFigureOut">
              <a:rPr lang="pl-PL" smtClean="0"/>
              <a:pPr/>
              <a:t>24.06.2019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79B07-6C91-4AD3-9F39-3DAC109D7C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push dir="u"/>
      </p:transition>
    </mc:Choice>
    <mc:Fallback xmlns="">
      <p:transition advClick="0" advTm="5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72E75-1A57-4ECB-B5AD-47E60CEE543D}" type="datetimeFigureOut">
              <a:rPr lang="pl-PL" smtClean="0"/>
              <a:pPr/>
              <a:t>24.06.2019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79B07-6C91-4AD3-9F39-3DAC109D7C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push dir="u"/>
      </p:transition>
    </mc:Choice>
    <mc:Fallback xmlns="">
      <p:transition advClick="0" advTm="5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72E75-1A57-4ECB-B5AD-47E60CEE543D}" type="datetimeFigureOut">
              <a:rPr lang="pl-PL" smtClean="0"/>
              <a:pPr/>
              <a:t>24.06.2019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79B07-6C91-4AD3-9F39-3DAC109D7CF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push dir="u"/>
      </p:transition>
    </mc:Choice>
    <mc:Fallback xmlns="">
      <p:transition advClick="0" advTm="5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72E75-1A57-4ECB-B5AD-47E60CEE543D}" type="datetimeFigureOut">
              <a:rPr lang="pl-PL" smtClean="0"/>
              <a:pPr/>
              <a:t>24.06.2019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79B07-6C91-4AD3-9F39-3DAC109D7CF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push dir="u"/>
      </p:transition>
    </mc:Choice>
    <mc:Fallback xmlns="">
      <p:transition advClick="0" advTm="5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72E75-1A57-4ECB-B5AD-47E60CEE543D}" type="datetimeFigureOut">
              <a:rPr lang="pl-PL" smtClean="0"/>
              <a:pPr/>
              <a:t>24.06.2019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79B07-6C91-4AD3-9F39-3DAC109D7CF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push dir="u"/>
      </p:transition>
    </mc:Choice>
    <mc:Fallback xmlns="">
      <p:transition advClick="0" advTm="5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72E75-1A57-4ECB-B5AD-47E60CEE543D}" type="datetimeFigureOut">
              <a:rPr lang="pl-PL" smtClean="0"/>
              <a:pPr/>
              <a:t>24.06.2019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79B07-6C91-4AD3-9F39-3DAC109D7C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push dir="u"/>
      </p:transition>
    </mc:Choice>
    <mc:Fallback xmlns="">
      <p:transition advClick="0" advTm="5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72E75-1A57-4ECB-B5AD-47E60CEE543D}" type="datetimeFigureOut">
              <a:rPr lang="pl-PL" smtClean="0"/>
              <a:pPr/>
              <a:t>24.06.2019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79B07-6C91-4AD3-9F39-3DAC109D7CF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push dir="u"/>
      </p:transition>
    </mc:Choice>
    <mc:Fallback xmlns="">
      <p:transition advClick="0" advTm="5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72E75-1A57-4ECB-B5AD-47E60CEE543D}" type="datetimeFigureOut">
              <a:rPr lang="pl-PL" smtClean="0"/>
              <a:pPr/>
              <a:t>24.06.2019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79B07-6C91-4AD3-9F39-3DAC109D7C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push dir="u"/>
      </p:transition>
    </mc:Choice>
    <mc:Fallback xmlns="">
      <p:transition advClick="0" advTm="5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FA72E75-1A57-4ECB-B5AD-47E60CEE543D}" type="datetimeFigureOut">
              <a:rPr lang="pl-PL" smtClean="0"/>
              <a:pPr/>
              <a:t>24.06.2019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79B07-6C91-4AD3-9F39-3DAC109D7C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push dir="u"/>
      </p:transition>
    </mc:Choice>
    <mc:Fallback xmlns="">
      <p:transition advClick="0" advTm="5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A72E75-1A57-4ECB-B5AD-47E60CEE543D}" type="datetimeFigureOut">
              <a:rPr lang="pl-PL" smtClean="0"/>
              <a:pPr/>
              <a:t>24.06.2019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079B07-6C91-4AD3-9F39-3DAC109D7CF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push dir="u"/>
      </p:transition>
    </mc:Choice>
    <mc:Fallback xmlns="">
      <p:transition advClick="0" advTm="5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A72E75-1A57-4ECB-B5AD-47E60CEE543D}" type="datetimeFigureOut">
              <a:rPr lang="pl-PL" smtClean="0"/>
              <a:pPr/>
              <a:t>24.06.2019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8079B07-6C91-4AD3-9F39-3DAC109D7CF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5000">
        <p:push dir="u"/>
      </p:transition>
    </mc:Choice>
    <mc:Fallback xmlns="">
      <p:transition advClick="0" advTm="5000">
        <p:push dir="u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pup.brzeg.pl/" TargetMode="External"/><Relationship Id="rId5" Type="http://schemas.openxmlformats.org/officeDocument/2006/relationships/hyperlink" Target="mailto:opbr@praca.gov.pl" TargetMode="Externa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21724" y="571481"/>
            <a:ext cx="7772400" cy="163281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6000" spc="1000" dirty="0" smtClean="0">
                <a:latin typeface="Arial"/>
                <a:ea typeface="Arial"/>
                <a:cs typeface="Times New Roman"/>
              </a:rPr>
              <a:t>POWIATOWY</a:t>
            </a:r>
            <a:r>
              <a:rPr lang="pl-PL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pl-PL" dirty="0" smtClean="0">
                <a:latin typeface="Calibri"/>
                <a:ea typeface="Times New Roman"/>
                <a:cs typeface="Times New Roman"/>
              </a:rPr>
            </a:br>
            <a:r>
              <a:rPr lang="pl-PL" sz="6000" dirty="0" smtClean="0">
                <a:latin typeface="Arial"/>
                <a:ea typeface="Times New Roman"/>
                <a:cs typeface="Times New Roman"/>
              </a:rPr>
              <a:t>U R Z Ą D   P R A C Y   w   B </a:t>
            </a:r>
            <a:r>
              <a:rPr lang="pl-PL" sz="6000" dirty="0" err="1" smtClean="0">
                <a:latin typeface="Arial"/>
                <a:ea typeface="Times New Roman"/>
                <a:cs typeface="Times New Roman"/>
              </a:rPr>
              <a:t>r</a:t>
            </a:r>
            <a:r>
              <a:rPr lang="pl-PL" sz="6000" dirty="0" smtClean="0">
                <a:latin typeface="Arial"/>
                <a:ea typeface="Times New Roman"/>
                <a:cs typeface="Times New Roman"/>
              </a:rPr>
              <a:t> z e g u</a:t>
            </a:r>
            <a:r>
              <a:rPr lang="pl-PL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pl-PL" dirty="0" smtClean="0">
                <a:latin typeface="Calibri"/>
                <a:ea typeface="Times New Roman"/>
                <a:cs typeface="Times New Roman"/>
              </a:rPr>
            </a:br>
            <a:r>
              <a:rPr lang="pl-PL" sz="5400" dirty="0" smtClean="0">
                <a:solidFill>
                  <a:srgbClr val="008000"/>
                </a:solidFill>
                <a:latin typeface="Arial"/>
                <a:ea typeface="Times New Roman"/>
                <a:cs typeface="Times New Roman"/>
              </a:rPr>
              <a:t>CENTRUM AKTYWIZACJI ZAWODOWEJ</a:t>
            </a:r>
            <a:r>
              <a:rPr lang="pl-PL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pl-PL" dirty="0" smtClean="0">
                <a:latin typeface="Calibri"/>
                <a:ea typeface="Times New Roman"/>
                <a:cs typeface="Times New Roman"/>
              </a:rPr>
            </a:br>
            <a:r>
              <a:rPr lang="pl-PL" dirty="0" smtClean="0">
                <a:latin typeface="Arial"/>
                <a:ea typeface="Times New Roman"/>
                <a:cs typeface="Times New Roman"/>
              </a:rPr>
              <a:t>49-300 BRZEG, ul. Armii Krajowej 32</a:t>
            </a:r>
            <a:r>
              <a:rPr lang="pl-PL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pl-PL" dirty="0" smtClean="0">
                <a:latin typeface="Calibri"/>
                <a:ea typeface="Times New Roman"/>
                <a:cs typeface="Times New Roman"/>
              </a:rPr>
            </a:br>
            <a:r>
              <a:rPr lang="pl-PL" dirty="0" smtClean="0">
                <a:latin typeface="Arial"/>
                <a:ea typeface="Times New Roman"/>
                <a:cs typeface="Times New Roman"/>
              </a:rPr>
              <a:t>REGON 531596705; NIP: 747-12-24-978</a:t>
            </a:r>
            <a:r>
              <a:rPr lang="pl-PL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pl-PL" dirty="0" smtClean="0">
                <a:latin typeface="Calibri"/>
                <a:ea typeface="Times New Roman"/>
                <a:cs typeface="Times New Roman"/>
              </a:rPr>
            </a:br>
            <a:r>
              <a:rPr lang="pl-PL" dirty="0" smtClean="0">
                <a:latin typeface="Arial"/>
                <a:ea typeface="Times New Roman"/>
                <a:cs typeface="Times New Roman"/>
              </a:rPr>
              <a:t>tel./</a:t>
            </a:r>
            <a:r>
              <a:rPr lang="pl-PL" dirty="0" err="1" smtClean="0">
                <a:latin typeface="Arial"/>
                <a:ea typeface="Times New Roman"/>
                <a:cs typeface="Times New Roman"/>
              </a:rPr>
              <a:t>fax</a:t>
            </a:r>
            <a:r>
              <a:rPr lang="pl-PL" dirty="0" smtClean="0">
                <a:latin typeface="Arial"/>
                <a:ea typeface="Times New Roman"/>
                <a:cs typeface="Times New Roman"/>
              </a:rPr>
              <a:t>: +48/77 444 13 90 do 92</a:t>
            </a:r>
            <a:r>
              <a:rPr lang="pl-PL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pl-PL" dirty="0" smtClean="0">
                <a:latin typeface="Calibri"/>
                <a:ea typeface="Times New Roman"/>
                <a:cs typeface="Times New Roman"/>
              </a:rPr>
            </a:br>
            <a:r>
              <a:rPr lang="de-DE" dirty="0" smtClean="0">
                <a:latin typeface="Arial"/>
                <a:ea typeface="Times New Roman"/>
                <a:cs typeface="Times New Roman"/>
              </a:rPr>
              <a:t>e-</a:t>
            </a:r>
            <a:r>
              <a:rPr lang="de-DE" dirty="0" err="1" smtClean="0">
                <a:latin typeface="Arial"/>
                <a:ea typeface="Times New Roman"/>
                <a:cs typeface="Times New Roman"/>
              </a:rPr>
              <a:t>mail</a:t>
            </a:r>
            <a:r>
              <a:rPr lang="de-DE" dirty="0" smtClean="0">
                <a:latin typeface="Arial"/>
                <a:ea typeface="Times New Roman"/>
                <a:cs typeface="Times New Roman"/>
              </a:rPr>
              <a:t>: </a:t>
            </a:r>
            <a:r>
              <a:rPr lang="en-US" sz="3200" b="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  <a:hlinkClick r:id="rId5"/>
              </a:rPr>
              <a:t>opbr@praca.gov.pl</a:t>
            </a:r>
            <a:r>
              <a:rPr lang="pl-PL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pl-PL" dirty="0" smtClean="0">
                <a:latin typeface="Calibri"/>
                <a:ea typeface="Times New Roman"/>
                <a:cs typeface="Times New Roman"/>
              </a:rPr>
            </a:br>
            <a:r>
              <a:rPr lang="pl-PL" sz="3200" b="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  <a:hlinkClick r:id="rId6"/>
              </a:rPr>
              <a:t>http://pup.brzeg.pl</a:t>
            </a:r>
            <a:r>
              <a:rPr lang="pl-PL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pl-PL" dirty="0" smtClean="0">
                <a:latin typeface="Calibri"/>
                <a:ea typeface="Times New Roman"/>
                <a:cs typeface="Times New Roman"/>
              </a:rPr>
            </a:br>
            <a:r>
              <a:rPr lang="de-DE" dirty="0" smtClean="0">
                <a:latin typeface="Arial"/>
                <a:ea typeface="Times New Roman"/>
                <a:cs typeface="Times New Roman"/>
              </a:rPr>
              <a:t> </a:t>
            </a:r>
            <a:r>
              <a:rPr lang="pl-PL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pl-PL" dirty="0" smtClean="0">
                <a:latin typeface="Calibri"/>
                <a:ea typeface="Times New Roman"/>
                <a:cs typeface="Times New Roman"/>
              </a:rPr>
            </a:br>
            <a:r>
              <a:rPr lang="de-DE" dirty="0" smtClean="0">
                <a:latin typeface="Arial"/>
                <a:ea typeface="Times New Roman"/>
                <a:cs typeface="Times New Roman"/>
              </a:rPr>
              <a:t> </a:t>
            </a:r>
            <a:r>
              <a:rPr lang="pl-PL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pl-PL" dirty="0" smtClean="0">
                <a:latin typeface="Calibri"/>
                <a:ea typeface="Times New Roman"/>
                <a:cs typeface="Times New Roman"/>
              </a:rPr>
            </a:br>
            <a:r>
              <a:rPr lang="de-DE" dirty="0" smtClean="0">
                <a:latin typeface="Arial"/>
                <a:ea typeface="Times New Roman"/>
                <a:cs typeface="Times New Roman"/>
              </a:rPr>
              <a:t> </a:t>
            </a:r>
            <a:r>
              <a:rPr lang="pl-PL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pl-PL" dirty="0" smtClean="0">
                <a:latin typeface="Calibri"/>
                <a:ea typeface="Times New Roman"/>
                <a:cs typeface="Times New Roman"/>
              </a:rPr>
            </a:br>
            <a:r>
              <a:rPr lang="de-DE" dirty="0" smtClean="0">
                <a:latin typeface="Arial"/>
                <a:ea typeface="Times New Roman"/>
                <a:cs typeface="Times New Roman"/>
              </a:rPr>
              <a:t> </a:t>
            </a:r>
            <a:r>
              <a:rPr lang="pl-PL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pl-PL" dirty="0" smtClean="0">
                <a:latin typeface="Calibri"/>
                <a:ea typeface="Times New Roman"/>
                <a:cs typeface="Times New Roman"/>
              </a:rPr>
            </a:br>
            <a:r>
              <a:rPr lang="de-DE" dirty="0" smtClean="0">
                <a:latin typeface="Arial"/>
                <a:ea typeface="Times New Roman"/>
                <a:cs typeface="Times New Roman"/>
              </a:rPr>
              <a:t> </a:t>
            </a:r>
            <a:r>
              <a:rPr lang="pl-PL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pl-PL" dirty="0" smtClean="0">
                <a:latin typeface="Calibri"/>
                <a:ea typeface="Times New Roman"/>
                <a:cs typeface="Times New Roman"/>
              </a:rPr>
            </a:br>
            <a:r>
              <a:rPr lang="de-DE" dirty="0" smtClean="0">
                <a:latin typeface="Arial"/>
                <a:ea typeface="Times New Roman"/>
                <a:cs typeface="Times New Roman"/>
              </a:rPr>
              <a:t> </a:t>
            </a:r>
            <a:r>
              <a:rPr lang="pl-PL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pl-PL" dirty="0" smtClean="0">
                <a:latin typeface="Calibri"/>
                <a:ea typeface="Times New Roman"/>
                <a:cs typeface="Times New Roman"/>
              </a:rPr>
            </a:br>
            <a:r>
              <a:rPr lang="de-DE" dirty="0" smtClean="0">
                <a:latin typeface="Arial"/>
                <a:ea typeface="Times New Roman"/>
                <a:cs typeface="Times New Roman"/>
              </a:rPr>
              <a:t> </a:t>
            </a:r>
            <a:r>
              <a:rPr lang="pl-PL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pl-PL" dirty="0" smtClean="0">
                <a:latin typeface="Calibri"/>
                <a:ea typeface="Times New Roman"/>
                <a:cs typeface="Times New Roman"/>
              </a:rPr>
            </a:br>
            <a:r>
              <a:rPr lang="de-DE" dirty="0" smtClean="0">
                <a:latin typeface="Arial"/>
                <a:ea typeface="Times New Roman"/>
                <a:cs typeface="Times New Roman"/>
              </a:rPr>
              <a:t> </a:t>
            </a:r>
            <a:r>
              <a:rPr lang="pl-PL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pl-PL" dirty="0" smtClean="0">
                <a:latin typeface="Calibri"/>
                <a:ea typeface="Times New Roman"/>
                <a:cs typeface="Times New Roman"/>
              </a:rPr>
            </a:br>
            <a:r>
              <a:rPr lang="de-DE" dirty="0" smtClean="0">
                <a:latin typeface="Arial"/>
                <a:ea typeface="Times New Roman"/>
                <a:cs typeface="Times New Roman"/>
              </a:rPr>
              <a:t> </a:t>
            </a:r>
            <a:r>
              <a:rPr lang="pl-PL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pl-PL" dirty="0" smtClean="0">
                <a:latin typeface="Calibri"/>
                <a:ea typeface="Times New Roman"/>
                <a:cs typeface="Times New Roman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848872" cy="1656184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JAK PRZYGOTOWAĆ SIĘ </a:t>
            </a:r>
          </a:p>
          <a:p>
            <a:pPr algn="ctr"/>
            <a:endParaRPr lang="pl-PL" sz="1200" dirty="0" smtClean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 ROZMOWY KWALIFIKACYJNEJ</a:t>
            </a:r>
            <a:endParaRPr lang="pl-PL" sz="3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313" name="Picture 1" descr="C:\Users\user\Downloads\erasmus-logo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7610" y="571481"/>
            <a:ext cx="2127180" cy="1428760"/>
          </a:xfrm>
          <a:prstGeom prst="rect">
            <a:avLst/>
          </a:prstGeom>
          <a:noFill/>
        </p:spPr>
      </p:pic>
      <p:pic>
        <p:nvPicPr>
          <p:cNvPr id="13316" name="Picture 4" descr="C:\Users\user\Downloads\0x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7" y="620688"/>
            <a:ext cx="1914111" cy="1107997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5652120" y="743799"/>
            <a:ext cx="27363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POWIATOWY  URZĄD  PRACY  w  Brzegu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. Armii Krajowej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32, 49-300 Brzeg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./fax: +48/77 444 13 90 do 92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opbr@praca.gov.pl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://pup.brzeg.pl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l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1560" y="407707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71600" y="1196752"/>
            <a:ext cx="731517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Parafrazuj</a:t>
            </a:r>
            <a:r>
              <a:rPr kumimoji="0" lang="pl-PL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czyli</a:t>
            </a: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krótko powtórz niektóre elementy wypowiedzi,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aby potwierdzić,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że zrozumiałeś wypowiedź.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2339752" y="623239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POZYTYWNE MYŚLENIE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rot="5400000">
            <a:off x="3321835" y="1136001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>
            <a:off x="4860032" y="1171720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500034" y="1785926"/>
            <a:ext cx="79296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Przewaga w osiąganiu wyznaczonych celów.         Wydłuża życie i daje poczucie szczęścia.</a:t>
            </a: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928662" y="3714752"/>
            <a:ext cx="1843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MYŚL   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jest </a:t>
            </a:r>
          </a:p>
        </p:txBody>
      </p:sp>
      <p:cxnSp>
        <p:nvCxnSpPr>
          <p:cNvPr id="19" name="Łącznik prosty ze strzałką 18"/>
          <p:cNvCxnSpPr>
            <a:stCxn id="17" idx="3"/>
          </p:cNvCxnSpPr>
          <p:nvPr/>
        </p:nvCxnSpPr>
        <p:spPr>
          <a:xfrm flipV="1">
            <a:off x="2771667" y="3930655"/>
            <a:ext cx="728763" cy="14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3643306" y="3531215"/>
            <a:ext cx="1785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falą energii, którą</a:t>
            </a:r>
            <a:r>
              <a:rPr kumimoji="0" lang="pl-PL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można:</a:t>
            </a:r>
            <a:endParaRPr kumimoji="0" lang="pl-PL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Łącznik prosty ze strzałką 21"/>
          <p:cNvCxnSpPr/>
          <p:nvPr/>
        </p:nvCxnSpPr>
        <p:spPr>
          <a:xfrm flipV="1">
            <a:off x="5429256" y="3357562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>
            <a:off x="5429256" y="4071942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6429388" y="3071810"/>
            <a:ext cx="13573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7663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budować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6500826" y="4286256"/>
            <a:ext cx="1285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niszczyć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>
        <p14:prism isContent="1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1857364"/>
            <a:ext cx="7488832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Nie porównuj się do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innych ludzi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, ale skup się </a:t>
            </a:r>
            <a:endParaRPr lang="pl-PL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własnym rozwoju.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14:flythrough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83568" y="1392451"/>
            <a:ext cx="76328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Nie musisz być perfekcjonistą!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Powiedz sobie jasno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 jest dla Ciebie ważne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i daj im pierwszeństwo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w każdej sytuacji.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00166" y="1785926"/>
            <a:ext cx="6286544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Skup się na swoich celach. Staraj się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akceptować </a:t>
            </a:r>
          </a:p>
          <a:p>
            <a:pPr algn="ctr">
              <a:lnSpc>
                <a:spcPct val="150000"/>
              </a:lnSpc>
            </a:pP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nie oceniać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innych. </a:t>
            </a:r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28728" y="1381296"/>
            <a:ext cx="6383632" cy="27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Znajdź 5 minut dziennie na wyciszenie: odpręż się, pójdź na spacer. 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58312" y="836712"/>
            <a:ext cx="8319868" cy="448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Otocz się tymi, którzy są dla Ciebie przychylni, a innych trzymaj na dystans.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endParaRPr lang="pl-PL" sz="105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Unikaj ludzi, którzy bezustannie narzekają. Narzekanie przyciąga negatywne myśli. </a:t>
            </a: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400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403648" y="1340768"/>
            <a:ext cx="650082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Uśmiechaj się do innych</a:t>
            </a:r>
            <a:r>
              <a:rPr lang="pl-PL" sz="40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Zauważysz, że ludzie będą dla Ciebie milsi.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85786" y="975296"/>
            <a:ext cx="7643866" cy="436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3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Obiektywnie oceń sytuację w jakiej się znajdujesz – jeśli </a:t>
            </a:r>
            <a:r>
              <a:rPr lang="pl-PL" sz="37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problem</a:t>
            </a:r>
            <a:r>
              <a:rPr kumimoji="0" lang="pl-PL" sz="3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jest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3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w Tobie możesz to naprawić,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3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jeśli poza </a:t>
            </a:r>
            <a:r>
              <a:rPr lang="pl-PL" sz="37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</a:t>
            </a:r>
            <a:r>
              <a:rPr kumimoji="0" lang="pl-PL" sz="3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obą nic z tym nie zrobisz i zaakceptuj to.</a:t>
            </a:r>
            <a:endParaRPr kumimoji="0" lang="pl-PL" sz="3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1000">
        <p:circle/>
      </p:transition>
    </mc:Choice>
    <mc:Fallback xmlns="">
      <p:transition spd="slow" advClick="0" advTm="1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051720" y="2510189"/>
            <a:ext cx="4916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pl-PL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Pomagaj innym. 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 advClick="0" advTm="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692333"/>
            <a:ext cx="871296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Podczas rozmowy kwalifikacyjnej aktywnie słuchaj, czyli pokazuj całym sobą,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że szanujesz i słuchasz uważnie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swojego</a:t>
            </a:r>
            <a:r>
              <a:rPr kumimoji="0" lang="pl-PL" sz="3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pl-PL" sz="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rozmówcę.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32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W</a:t>
            </a:r>
            <a:r>
              <a:rPr kumimoji="0" 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ysłuchaj tego, co ma Ci do zakomunikowania pracodawca, dopytuj o szczegóły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 odpowiadaj na zadawane pytania.</a:t>
            </a: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9000">
        <p:circle/>
      </p:transition>
    </mc:Choice>
    <mc:Fallback xmlns="">
      <p:transition spd="slow" advClick="0" advTm="19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935126" y="1340768"/>
            <a:ext cx="7215238" cy="367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Bądź wdzięczny za małe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 duże rzeczy,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 wtedy łatwiej docenisz to co masz.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57158" y="721297"/>
            <a:ext cx="864396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Bądź świadomy swoich myśli – powodem Twojego samopoczucia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nie jest sama sytuacja,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ale raczej to jak Ty ją postrzegasz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i reagujesz.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7544" y="1323296"/>
            <a:ext cx="8143900" cy="367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Zaakceptuj to, że nie masz wpływu  na wszystko – zachowania innych ludzi nie mogą wpływać na to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jak się czujesz.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9000">
        <p14:switch dir="r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000100" y="349072"/>
            <a:ext cx="7286676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3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Nie myśl tak: na pewno nie dostanę tej pracy.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3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Spróbuj przygotować się do rozmowy, myśl pozytywnie,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3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 zwiększysz swoje szanse na   jej </a:t>
            </a:r>
            <a:r>
              <a:rPr lang="pl-PL" sz="39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otrzymanie</a:t>
            </a:r>
            <a:r>
              <a:rPr kumimoji="0" lang="pl-PL" sz="3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  <a:endParaRPr kumimoji="0" lang="pl-PL" sz="3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4000">
        <p14:flip dir="r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51520" y="301526"/>
            <a:ext cx="8640960" cy="541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Optymizm i entuzjazm pozwolą 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radośnie przejść przez życie.  </a:t>
            </a: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Myśląc pozytywnie nie sprawimy, </a:t>
            </a: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że nasze problemy znikną, ale zaczniemy </a:t>
            </a: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dostrzegać w nich pozytywne aspekty.</a:t>
            </a: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Zaczniemy wyciągać wnioski i uczyć się na podstawie własnych doświadczeń.</a:t>
            </a: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0">
        <p14:flythrough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1538" y="1643050"/>
            <a:ext cx="7286676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Słuchanie pozwoli uspokoić Twoje nerwy podczas rozmowy kwalifikacyjnej…</a:t>
            </a:r>
            <a:endParaRPr kumimoji="0" lang="pl-P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 rot="10800000" flipV="1">
            <a:off x="1331640" y="1681451"/>
            <a:ext cx="70980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więc utrzymuj kontakt wzrokowy. </a:t>
            </a:r>
          </a:p>
          <a:p>
            <a:pPr algn="ctr"/>
            <a:endParaRPr lang="pl-PL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:dissolve/>
      </p:transition>
    </mc:Choice>
    <mc:Fallback xmlns=""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3568" y="1194254"/>
            <a:ext cx="78488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Pokazuj, że słuchasz i rozumiesz co mówi rozmówca poprzez reagowanie na jego słowa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np. kiwnięcie głową.</a:t>
            </a:r>
            <a:endParaRPr kumimoji="0" lang="pl-PL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0000">
        <p14:switch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684566"/>
            <a:ext cx="850109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Zadawaj dodatkowe pytania, by lepiej zrozumieć. Pytania zamknięte typu: Kiedy? Kto? Czy?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 pytania otwarte typu: Dlaczego?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W jaki sposób?</a:t>
            </a:r>
            <a:endParaRPr kumimoji="0" lang="pl-PL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3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17496" y="1628800"/>
            <a:ext cx="734481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Zapanuj nad swoim głosem:</a:t>
            </a: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rgbClr val="343434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naturalny ton, barwa, szybkość mówienia, naturalny oddech.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2910" y="548680"/>
            <a:ext cx="788953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Zwróć uwagę na mowę ciała: utrzymaj</a:t>
            </a:r>
            <a:r>
              <a:rPr kumimoji="0" lang="pl-PL" sz="3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tą </a:t>
            </a:r>
            <a:r>
              <a:rPr kumimoji="0" lang="pl-PL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samą postawę ciała, unikaj krzyżowania rąk i nóg,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nie dotykaj ust i nosa –</a:t>
            </a:r>
            <a:r>
              <a:rPr kumimoji="0" lang="pl-PL" sz="3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pl-PL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bo to będzie świadczyło o tym, że kłamiesz.</a:t>
            </a:r>
            <a:endParaRPr kumimoji="0" lang="pl-PL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4000">
        <p14:flip dir="r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28662" y="1467312"/>
            <a:ext cx="7286644" cy="367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Bądź cierpliwy.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Nie przerywaj rozmówcy. Wysłuchaj do końca bez komentarzy i oceny.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9000">
        <p14:doors dir="vert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492</TotalTime>
  <Words>566</Words>
  <Application>Microsoft Office PowerPoint</Application>
  <PresentationFormat>Pokaz na ekranie (4:3)</PresentationFormat>
  <Paragraphs>89</Paragraphs>
  <Slides>24</Slides>
  <Notes>3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Hol</vt:lpstr>
      <vt:lpstr>POWIATOWY U R Z Ą D   P R A C Y   w   B r z e g u CENTRUM AKTYWIZACJI ZAWODOWEJ 49-300 BRZEG, ul. Armii Krajowej 32 REGON 531596705; NIP: 747-12-24-978 tel./fax: +48/77 444 13 90 do 92 e-mail: opbr@praca.gov.pl http://pup.brzeg.pl                  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Użytkownik systemu Windows</cp:lastModifiedBy>
  <cp:revision>116</cp:revision>
  <dcterms:created xsi:type="dcterms:W3CDTF">2019-04-16T10:24:38Z</dcterms:created>
  <dcterms:modified xsi:type="dcterms:W3CDTF">2019-06-24T09:33:55Z</dcterms:modified>
</cp:coreProperties>
</file>